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handoutMasterIdLst>
    <p:handoutMasterId r:id="rId12"/>
  </p:handoutMasterIdLst>
  <p:sldIdLst>
    <p:sldId id="256" r:id="rId2"/>
    <p:sldId id="257" r:id="rId3"/>
    <p:sldId id="261" r:id="rId4"/>
    <p:sldId id="262" r:id="rId5"/>
    <p:sldId id="258" r:id="rId6"/>
    <p:sldId id="263" r:id="rId7"/>
    <p:sldId id="264" r:id="rId8"/>
    <p:sldId id="259" r:id="rId9"/>
    <p:sldId id="260" r:id="rId1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55" d="100"/>
          <a:sy n="55" d="100"/>
        </p:scale>
        <p:origin x="283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500482FE-B29B-4B28-A537-E1F1BFBABC89}" type="datetimeFigureOut">
              <a:rPr lang="en-US" smtClean="0"/>
              <a:t>12/1/2018</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CF1A904-038D-4EE5-98CD-4B6BAAE4FED2}" type="slidenum">
              <a:rPr lang="en-US" smtClean="0"/>
              <a:t>‹#›</a:t>
            </a:fld>
            <a:endParaRPr lang="en-US"/>
          </a:p>
        </p:txBody>
      </p:sp>
    </p:spTree>
    <p:extLst>
      <p:ext uri="{BB962C8B-B14F-4D97-AF65-F5344CB8AC3E}">
        <p14:creationId xmlns:p14="http://schemas.microsoft.com/office/powerpoint/2010/main" val="3218113607"/>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957" userDrawn="1">
          <p15:clr>
            <a:srgbClr val="F26B43"/>
          </p15:clr>
        </p15:guide>
        <p15:guide id="2" pos="2237"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343843AB-FF88-4733-8B6D-2A35CD4E1B3C}" type="datetimeFigureOut">
              <a:rPr lang="en-US" smtClean="0"/>
              <a:t>12/1/2018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F8106B9-EC4B-48F4-A66B-FCD111B28C2F}" type="slidenum">
              <a:rPr lang="en-US" smtClean="0"/>
              <a:t>‹#›</a:t>
            </a:fld>
            <a:endParaRPr lang="en-US"/>
          </a:p>
        </p:txBody>
      </p:sp>
    </p:spTree>
    <p:extLst>
      <p:ext uri="{BB962C8B-B14F-4D97-AF65-F5344CB8AC3E}">
        <p14:creationId xmlns:p14="http://schemas.microsoft.com/office/powerpoint/2010/main" val="1572689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8106B9-EC4B-48F4-A66B-FCD111B28C2F}" type="slidenum">
              <a:rPr lang="en-US" smtClean="0"/>
              <a:t>1</a:t>
            </a:fld>
            <a:endParaRPr lang="en-US"/>
          </a:p>
        </p:txBody>
      </p:sp>
    </p:spTree>
    <p:extLst>
      <p:ext uri="{BB962C8B-B14F-4D97-AF65-F5344CB8AC3E}">
        <p14:creationId xmlns:p14="http://schemas.microsoft.com/office/powerpoint/2010/main" val="1776845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ateway.edu.state.ma.us/elar/common/EducatorWelcomePagePageControl.ser" TargetMode="External"/><Relationship Id="rId2" Type="http://schemas.openxmlformats.org/officeDocument/2006/relationships/hyperlink" Target="http://www.doe.mass.edu/EducatorsAdmin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oe.mass.edu/mtel/tprep_courses.html" TargetMode="External"/><Relationship Id="rId2" Type="http://schemas.openxmlformats.org/officeDocument/2006/relationships/hyperlink" Target="http://www.mtel.nesinc.com/PageView.aspx?f=GEN_PreparationMaterial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doe.mass.edu/EducatorsAdmins.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a:t>The Multi-Step Teacher Licensure Process in Massachusetts</a:t>
            </a:r>
          </a:p>
        </p:txBody>
      </p:sp>
      <p:sp>
        <p:nvSpPr>
          <p:cNvPr id="3" name="Subtitle 2"/>
          <p:cNvSpPr>
            <a:spLocks noGrp="1"/>
          </p:cNvSpPr>
          <p:nvPr>
            <p:ph type="subTitle" idx="1"/>
          </p:nvPr>
        </p:nvSpPr>
        <p:spPr/>
        <p:txBody>
          <a:bodyPr/>
          <a:lstStyle/>
          <a:p>
            <a:r>
              <a:rPr lang="en-US" dirty="0" smtClean="0"/>
              <a:t>Katherine Lopez Natale</a:t>
            </a:r>
            <a:endParaRPr lang="en-US" dirty="0"/>
          </a:p>
        </p:txBody>
      </p:sp>
    </p:spTree>
    <p:extLst>
      <p:ext uri="{BB962C8B-B14F-4D97-AF65-F5344CB8AC3E}">
        <p14:creationId xmlns:p14="http://schemas.microsoft.com/office/powerpoint/2010/main" val="3307516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Steps of the Licensure Process</a:t>
            </a:r>
            <a:endParaRPr lang="en-US" b="1" dirty="0"/>
          </a:p>
        </p:txBody>
      </p:sp>
      <p:sp>
        <p:nvSpPr>
          <p:cNvPr id="3" name="Content Placeholder 2"/>
          <p:cNvSpPr>
            <a:spLocks noGrp="1"/>
          </p:cNvSpPr>
          <p:nvPr>
            <p:ph idx="1"/>
          </p:nvPr>
        </p:nvSpPr>
        <p:spPr/>
        <p:txBody>
          <a:bodyPr>
            <a:normAutofit lnSpcReduction="10000"/>
          </a:bodyPr>
          <a:lstStyle/>
          <a:p>
            <a:r>
              <a:rPr lang="en-US" b="1" dirty="0" smtClean="0"/>
              <a:t>Temporary License</a:t>
            </a:r>
          </a:p>
          <a:p>
            <a:r>
              <a:rPr lang="en-US" b="1" dirty="0" smtClean="0"/>
              <a:t>Provisional License</a:t>
            </a:r>
          </a:p>
          <a:p>
            <a:pPr lvl="1"/>
            <a:r>
              <a:rPr lang="en-US" b="1" dirty="0" smtClean="0"/>
              <a:t>Bachelor’s Degree</a:t>
            </a:r>
          </a:p>
          <a:p>
            <a:pPr lvl="1"/>
            <a:r>
              <a:rPr lang="en-US" b="1" dirty="0" smtClean="0"/>
              <a:t>Communication &amp; Literacy; Subject Matter</a:t>
            </a:r>
          </a:p>
          <a:p>
            <a:r>
              <a:rPr lang="en-US" b="1" dirty="0" smtClean="0"/>
              <a:t>Initial License</a:t>
            </a:r>
          </a:p>
          <a:p>
            <a:pPr lvl="1"/>
            <a:r>
              <a:rPr lang="en-US" b="1" dirty="0" smtClean="0"/>
              <a:t>Courses or PD in pedagogy</a:t>
            </a:r>
          </a:p>
          <a:p>
            <a:pPr lvl="1"/>
            <a:r>
              <a:rPr lang="en-US" b="1" dirty="0" smtClean="0"/>
              <a:t>Supervised practicum &amp; portfolio</a:t>
            </a:r>
          </a:p>
          <a:p>
            <a:r>
              <a:rPr lang="en-US" b="1" dirty="0" smtClean="0"/>
              <a:t>Professional License</a:t>
            </a:r>
          </a:p>
          <a:p>
            <a:pPr lvl="1"/>
            <a:r>
              <a:rPr lang="en-US" b="1" dirty="0" smtClean="0"/>
              <a:t>Three years work under the Initial License</a:t>
            </a:r>
          </a:p>
          <a:p>
            <a:r>
              <a:rPr lang="en-US" b="1" dirty="0" smtClean="0"/>
              <a:t>License Renewal</a:t>
            </a:r>
          </a:p>
          <a:p>
            <a:pPr lvl="1"/>
            <a:endParaRPr lang="en-US" dirty="0" smtClean="0"/>
          </a:p>
        </p:txBody>
      </p:sp>
    </p:spTree>
    <p:extLst>
      <p:ext uri="{BB962C8B-B14F-4D97-AF65-F5344CB8AC3E}">
        <p14:creationId xmlns:p14="http://schemas.microsoft.com/office/powerpoint/2010/main" val="2292164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Provisional License – Basic Qualifications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hlinkClick r:id="rId2"/>
            </a:endParaRPr>
          </a:p>
          <a:p>
            <a:r>
              <a:rPr lang="en-US" b="1" dirty="0" smtClean="0"/>
              <a:t>Open an ELAR account</a:t>
            </a:r>
          </a:p>
          <a:p>
            <a:pPr lvl="1"/>
            <a:r>
              <a:rPr lang="en-US" b="1" dirty="0">
                <a:hlinkClick r:id="rId3"/>
              </a:rPr>
              <a:t>https://</a:t>
            </a:r>
            <a:r>
              <a:rPr lang="en-US" b="1" dirty="0" smtClean="0">
                <a:hlinkClick r:id="rId3"/>
              </a:rPr>
              <a:t>gateway.edu.state.ma.us/elar/common/EducatorWelcomePagePageControl.ser</a:t>
            </a:r>
            <a:endParaRPr lang="en-US" b="1" dirty="0" smtClean="0"/>
          </a:p>
          <a:p>
            <a:r>
              <a:rPr lang="en-US" b="1" dirty="0" smtClean="0"/>
              <a:t>Provide your transcript (Bachelor’s degree)</a:t>
            </a:r>
          </a:p>
          <a:p>
            <a:pPr lvl="1"/>
            <a:r>
              <a:rPr lang="en-US" b="1" dirty="0"/>
              <a:t>Center For Educational </a:t>
            </a:r>
            <a:r>
              <a:rPr lang="en-US" b="1" dirty="0" smtClean="0"/>
              <a:t>Documentation,  </a:t>
            </a:r>
            <a:r>
              <a:rPr lang="en-US" b="1" dirty="0"/>
              <a:t>20 Park Plaza #515, Boston, MA </a:t>
            </a:r>
            <a:r>
              <a:rPr lang="en-US" b="1" dirty="0" smtClean="0"/>
              <a:t>02116  617-338-7171</a:t>
            </a:r>
          </a:p>
          <a:p>
            <a:r>
              <a:rPr lang="en-US" b="1" dirty="0" smtClean="0">
                <a:solidFill>
                  <a:schemeClr val="tx1"/>
                </a:solidFill>
              </a:rPr>
              <a:t>Massachusetts Tests for Educator Licensure (MTEL)</a:t>
            </a:r>
          </a:p>
          <a:p>
            <a:pPr lvl="1"/>
            <a:r>
              <a:rPr lang="en-US" b="1" dirty="0" smtClean="0">
                <a:solidFill>
                  <a:schemeClr val="tx1"/>
                </a:solidFill>
              </a:rPr>
              <a:t>Communication and Literacy</a:t>
            </a:r>
          </a:p>
          <a:p>
            <a:pPr lvl="1"/>
            <a:r>
              <a:rPr lang="en-US" b="1" dirty="0" smtClean="0">
                <a:solidFill>
                  <a:schemeClr val="tx1"/>
                </a:solidFill>
              </a:rPr>
              <a:t>Subject Area</a:t>
            </a:r>
          </a:p>
          <a:p>
            <a:r>
              <a:rPr lang="en-US" b="1" dirty="0" smtClean="0"/>
              <a:t>Valid for 5 years of employment. </a:t>
            </a:r>
            <a:r>
              <a:rPr lang="en-US" b="1" dirty="0" smtClean="0"/>
              <a:t>Cannot </a:t>
            </a:r>
            <a:r>
              <a:rPr lang="en-US" b="1" dirty="0"/>
              <a:t>be renewed for an additional 5 years after July 1, 2019.</a:t>
            </a:r>
          </a:p>
          <a:p>
            <a:endParaRPr lang="en-US" b="1" dirty="0"/>
          </a:p>
        </p:txBody>
      </p:sp>
    </p:spTree>
    <p:extLst>
      <p:ext uri="{BB962C8B-B14F-4D97-AF65-F5344CB8AC3E}">
        <p14:creationId xmlns:p14="http://schemas.microsoft.com/office/powerpoint/2010/main" val="1047523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MTEL</a:t>
            </a:r>
            <a:endParaRPr lang="en-US" dirty="0"/>
          </a:p>
        </p:txBody>
      </p:sp>
      <p:sp>
        <p:nvSpPr>
          <p:cNvPr id="3" name="Content Placeholder 2"/>
          <p:cNvSpPr>
            <a:spLocks noGrp="1"/>
          </p:cNvSpPr>
          <p:nvPr>
            <p:ph idx="1"/>
          </p:nvPr>
        </p:nvSpPr>
        <p:spPr/>
        <p:txBody>
          <a:bodyPr/>
          <a:lstStyle/>
          <a:p>
            <a:r>
              <a:rPr lang="en-US" b="1" dirty="0" smtClean="0"/>
              <a:t>Visit the </a:t>
            </a:r>
            <a:r>
              <a:rPr lang="en-US" b="1" dirty="0" err="1" smtClean="0"/>
              <a:t>Nesinc</a:t>
            </a:r>
            <a:r>
              <a:rPr lang="en-US" b="1" dirty="0" smtClean="0"/>
              <a:t> website (www.mtel.nesinc.com) for sign up and review information</a:t>
            </a:r>
          </a:p>
          <a:p>
            <a:pPr lvl="1"/>
            <a:r>
              <a:rPr lang="en-US" b="1" dirty="0" smtClean="0">
                <a:hlinkClick r:id="rId2"/>
              </a:rPr>
              <a:t>http://www.mtel.nesinc.com/PageView.aspx?f=GEN_PreparationMaterials.html</a:t>
            </a:r>
            <a:endParaRPr lang="en-US" b="1" dirty="0" smtClean="0"/>
          </a:p>
          <a:p>
            <a:r>
              <a:rPr lang="en-US" b="1" dirty="0"/>
              <a:t>Understand the rubric</a:t>
            </a:r>
          </a:p>
          <a:p>
            <a:r>
              <a:rPr lang="en-US" b="1" dirty="0" smtClean="0"/>
              <a:t>Search DESE for </a:t>
            </a:r>
            <a:r>
              <a:rPr lang="en-US" b="1" dirty="0"/>
              <a:t>review </a:t>
            </a:r>
            <a:r>
              <a:rPr lang="en-US" b="1" dirty="0" smtClean="0"/>
              <a:t>resources:</a:t>
            </a:r>
          </a:p>
          <a:p>
            <a:pPr lvl="1"/>
            <a:r>
              <a:rPr lang="en-US" b="1" dirty="0">
                <a:hlinkClick r:id="rId3"/>
              </a:rPr>
              <a:t>http://</a:t>
            </a:r>
            <a:r>
              <a:rPr lang="en-US" b="1" dirty="0" smtClean="0">
                <a:hlinkClick r:id="rId3"/>
              </a:rPr>
              <a:t>www.doe.mass.edu/mtel/tprep_courses.html</a:t>
            </a:r>
            <a:endParaRPr lang="en-US" b="1" dirty="0"/>
          </a:p>
        </p:txBody>
      </p:sp>
    </p:spTree>
    <p:extLst>
      <p:ext uri="{BB962C8B-B14F-4D97-AF65-F5344CB8AC3E}">
        <p14:creationId xmlns:p14="http://schemas.microsoft.com/office/powerpoint/2010/main" val="3235783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2394" y="2204314"/>
            <a:ext cx="6096000" cy="2585323"/>
          </a:xfrm>
          <a:prstGeom prst="rect">
            <a:avLst/>
          </a:prstGeom>
        </p:spPr>
        <p:txBody>
          <a:bodyPr>
            <a:spAutoFit/>
          </a:bodyPr>
          <a:lstStyle/>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a:p>
        </p:txBody>
      </p:sp>
      <p:sp>
        <p:nvSpPr>
          <p:cNvPr id="2" name="Title 1"/>
          <p:cNvSpPr>
            <a:spLocks noGrp="1"/>
          </p:cNvSpPr>
          <p:nvPr>
            <p:ph type="title"/>
          </p:nvPr>
        </p:nvSpPr>
        <p:spPr/>
        <p:txBody>
          <a:bodyPr/>
          <a:lstStyle/>
          <a:p>
            <a:r>
              <a:rPr lang="en-US" dirty="0" smtClean="0"/>
              <a:t>Initial License – The Pedagogy</a:t>
            </a:r>
            <a:endParaRPr lang="en-US" dirty="0"/>
          </a:p>
        </p:txBody>
      </p:sp>
      <p:sp>
        <p:nvSpPr>
          <p:cNvPr id="3" name="Content Placeholder 2"/>
          <p:cNvSpPr>
            <a:spLocks noGrp="1"/>
          </p:cNvSpPr>
          <p:nvPr>
            <p:ph idx="1"/>
          </p:nvPr>
        </p:nvSpPr>
        <p:spPr/>
        <p:txBody>
          <a:bodyPr>
            <a:normAutofit lnSpcReduction="10000"/>
          </a:bodyPr>
          <a:lstStyle/>
          <a:p>
            <a:r>
              <a:rPr lang="en-US" b="1" dirty="0" smtClean="0"/>
              <a:t>Coursework</a:t>
            </a:r>
          </a:p>
          <a:p>
            <a:r>
              <a:rPr lang="en-US" b="1" dirty="0" smtClean="0"/>
              <a:t>Portfolio</a:t>
            </a:r>
          </a:p>
          <a:p>
            <a:r>
              <a:rPr lang="en-US" b="1" dirty="0" smtClean="0"/>
              <a:t>Supervised practicum</a:t>
            </a:r>
          </a:p>
          <a:p>
            <a:pPr lvl="1"/>
            <a:r>
              <a:rPr lang="en-US" b="1" dirty="0" smtClean="0"/>
              <a:t>Portfolio and practicum are based on a subset of the </a:t>
            </a:r>
            <a:r>
              <a:rPr lang="en-US" b="1" dirty="0" err="1" smtClean="0"/>
              <a:t>the</a:t>
            </a:r>
            <a:r>
              <a:rPr lang="en-US" b="1" dirty="0" smtClean="0"/>
              <a:t> teacher evaluation standards</a:t>
            </a:r>
          </a:p>
          <a:p>
            <a:r>
              <a:rPr lang="en-US" b="1" dirty="0" smtClean="0"/>
              <a:t>SEI endorsement for core teachers and administrators</a:t>
            </a:r>
          </a:p>
          <a:p>
            <a:r>
              <a:rPr lang="en-US" b="1" dirty="0" smtClean="0"/>
              <a:t>Valid for 5 years of employment. </a:t>
            </a:r>
            <a:r>
              <a:rPr lang="en-US" b="1" dirty="0" smtClean="0"/>
              <a:t>Can be renewed once if some coursework has been begun.</a:t>
            </a:r>
          </a:p>
          <a:p>
            <a:pPr marL="0" indent="0">
              <a:buNone/>
            </a:pPr>
            <a:r>
              <a:rPr lang="en-US" b="1" smtClean="0"/>
              <a:t> </a:t>
            </a:r>
            <a:endParaRPr lang="en-US" b="1" dirty="0"/>
          </a:p>
          <a:p>
            <a:pPr marL="0" indent="0">
              <a:buNone/>
            </a:pPr>
            <a:r>
              <a:rPr lang="en-US" b="1" dirty="0" smtClean="0"/>
              <a:t>In the case of alternative routes, some teaching experience may be required before the applicant can begin the program.</a:t>
            </a:r>
            <a:endParaRPr lang="en-US" b="1" dirty="0"/>
          </a:p>
        </p:txBody>
      </p:sp>
    </p:spTree>
    <p:extLst>
      <p:ext uri="{BB962C8B-B14F-4D97-AF65-F5344CB8AC3E}">
        <p14:creationId xmlns:p14="http://schemas.microsoft.com/office/powerpoint/2010/main" val="2990645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License</a:t>
            </a:r>
            <a:endParaRPr lang="en-US" dirty="0"/>
          </a:p>
        </p:txBody>
      </p:sp>
      <p:sp>
        <p:nvSpPr>
          <p:cNvPr id="3" name="Content Placeholder 2"/>
          <p:cNvSpPr>
            <a:spLocks noGrp="1"/>
          </p:cNvSpPr>
          <p:nvPr>
            <p:ph idx="1"/>
          </p:nvPr>
        </p:nvSpPr>
        <p:spPr/>
        <p:txBody>
          <a:bodyPr/>
          <a:lstStyle/>
          <a:p>
            <a:r>
              <a:rPr lang="en-US" b="1" dirty="0" smtClean="0"/>
              <a:t>Requires 3 years of teaching experience under the Initial License</a:t>
            </a:r>
          </a:p>
          <a:p>
            <a:r>
              <a:rPr lang="en-US" b="1" dirty="0" smtClean="0"/>
              <a:t>One year of mentoring plus 50 documented hours of extended mentoring</a:t>
            </a:r>
          </a:p>
          <a:p>
            <a:r>
              <a:rPr lang="en-US" b="1" dirty="0" smtClean="0"/>
              <a:t>Has completed one of the following:</a:t>
            </a:r>
          </a:p>
          <a:p>
            <a:pPr lvl="1"/>
            <a:r>
              <a:rPr lang="en-US" b="1" dirty="0" smtClean="0"/>
              <a:t>an approved Massachusetts subject area program</a:t>
            </a:r>
          </a:p>
          <a:p>
            <a:pPr lvl="1"/>
            <a:r>
              <a:rPr lang="en-US" b="1" dirty="0" smtClean="0"/>
              <a:t>a national program for master teachers</a:t>
            </a:r>
          </a:p>
          <a:p>
            <a:pPr lvl="1"/>
            <a:r>
              <a:rPr lang="en-US" b="1" dirty="0" smtClean="0"/>
              <a:t>has 12 hours of graduate subject matter courses in addition to a Master’s Degree ( may have been earned prior to application for this license)</a:t>
            </a:r>
          </a:p>
          <a:p>
            <a:r>
              <a:rPr lang="en-US" b="1" dirty="0" smtClean="0"/>
              <a:t>Valid for 5 years and renewable in 5 year increments</a:t>
            </a:r>
            <a:endParaRPr lang="en-US" b="1" dirty="0"/>
          </a:p>
        </p:txBody>
      </p:sp>
    </p:spTree>
    <p:extLst>
      <p:ext uri="{BB962C8B-B14F-4D97-AF65-F5344CB8AC3E}">
        <p14:creationId xmlns:p14="http://schemas.microsoft.com/office/powerpoint/2010/main" val="3700822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License Renewal</a:t>
            </a:r>
            <a:endParaRPr lang="en-US" dirty="0"/>
          </a:p>
        </p:txBody>
      </p:sp>
      <p:sp>
        <p:nvSpPr>
          <p:cNvPr id="3" name="Content Placeholder 2"/>
          <p:cNvSpPr>
            <a:spLocks noGrp="1"/>
          </p:cNvSpPr>
          <p:nvPr>
            <p:ph idx="1"/>
          </p:nvPr>
        </p:nvSpPr>
        <p:spPr/>
        <p:txBody>
          <a:bodyPr>
            <a:normAutofit lnSpcReduction="10000"/>
          </a:bodyPr>
          <a:lstStyle/>
          <a:p>
            <a:r>
              <a:rPr lang="en-US" b="1" dirty="0" smtClean="0"/>
              <a:t>15 PDPs in both SEI and effective strategies for students with disabilities and diverse learning styles</a:t>
            </a:r>
          </a:p>
          <a:p>
            <a:r>
              <a:rPr lang="en-US" b="1" dirty="0" smtClean="0"/>
              <a:t>At least 15 PDPs in both subject matter knowledge and pedagogy</a:t>
            </a:r>
          </a:p>
          <a:p>
            <a:r>
              <a:rPr lang="en-US" b="1" dirty="0" smtClean="0"/>
              <a:t>Remaining 90 PDPs can be earned through any combination of elective activities that address other educational issues and topics that improve student learning, additional content or pedagogy. These include time spent in education-related activities.</a:t>
            </a:r>
          </a:p>
          <a:p>
            <a:r>
              <a:rPr lang="en-US" b="1" dirty="0" smtClean="0"/>
              <a:t>30 PDPs required for additional licenses but only 15 of those required in the content area </a:t>
            </a:r>
          </a:p>
          <a:p>
            <a:r>
              <a:rPr lang="en-US" b="1" dirty="0" smtClean="0"/>
              <a:t>At least 10 points must coordinate with the IPDP or Educator Plan and be approved</a:t>
            </a:r>
          </a:p>
          <a:p>
            <a:r>
              <a:rPr lang="en-US" b="1" dirty="0" smtClean="0"/>
              <a:t>Renewal must be repeated in 5 years</a:t>
            </a:r>
            <a:endParaRPr lang="en-US" b="1" dirty="0"/>
          </a:p>
        </p:txBody>
      </p:sp>
    </p:spTree>
    <p:extLst>
      <p:ext uri="{BB962C8B-B14F-4D97-AF65-F5344CB8AC3E}">
        <p14:creationId xmlns:p14="http://schemas.microsoft.com/office/powerpoint/2010/main" val="309822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DESE</a:t>
            </a:r>
            <a:endParaRPr lang="en-US" dirty="0"/>
          </a:p>
        </p:txBody>
      </p:sp>
      <p:sp>
        <p:nvSpPr>
          <p:cNvPr id="3" name="Content Placeholder 2"/>
          <p:cNvSpPr>
            <a:spLocks noGrp="1"/>
          </p:cNvSpPr>
          <p:nvPr>
            <p:ph idx="1"/>
          </p:nvPr>
        </p:nvSpPr>
        <p:spPr/>
        <p:txBody>
          <a:bodyPr>
            <a:normAutofit lnSpcReduction="10000"/>
          </a:bodyPr>
          <a:lstStyle/>
          <a:p>
            <a:r>
              <a:rPr lang="en-US" b="1" dirty="0"/>
              <a:t>Office of Educator Licensure</a:t>
            </a:r>
            <a:br>
              <a:rPr lang="en-US" b="1" dirty="0"/>
            </a:br>
            <a:r>
              <a:rPr lang="en-US" b="1" dirty="0"/>
              <a:t>75 Pleasant Street</a:t>
            </a:r>
            <a:br>
              <a:rPr lang="en-US" b="1" dirty="0"/>
            </a:br>
            <a:r>
              <a:rPr lang="en-US" b="1" dirty="0"/>
              <a:t>Malden, MA 02148</a:t>
            </a:r>
            <a:br>
              <a:rPr lang="en-US" b="1" dirty="0"/>
            </a:br>
            <a:r>
              <a:rPr lang="en-US" b="1" dirty="0"/>
              <a:t>Fax: 781-338-3391</a:t>
            </a:r>
          </a:p>
          <a:p>
            <a:r>
              <a:rPr lang="en-US" b="1" dirty="0"/>
              <a:t>Licensure Call Center: 781-338-6600</a:t>
            </a:r>
            <a:br>
              <a:rPr lang="en-US" b="1" dirty="0"/>
            </a:br>
            <a:r>
              <a:rPr lang="en-US" b="1" dirty="0"/>
              <a:t>Hours: Monday–Friday 9am–12pm &amp; 2pm–5pm. Wednesdays Open at </a:t>
            </a:r>
            <a:r>
              <a:rPr lang="en-US" b="1" dirty="0" smtClean="0"/>
              <a:t>8:00am </a:t>
            </a:r>
            <a:r>
              <a:rPr lang="en-US" b="1" dirty="0"/>
              <a:t>Until June 27th.</a:t>
            </a:r>
          </a:p>
          <a:p>
            <a:r>
              <a:rPr lang="en-US" b="1" dirty="0"/>
              <a:t>Walk-in Welcome Center Service Counter</a:t>
            </a:r>
            <a:br>
              <a:rPr lang="en-US" b="1" dirty="0"/>
            </a:br>
            <a:r>
              <a:rPr lang="en-US" b="1" dirty="0"/>
              <a:t>Hours: Monday–Friday</a:t>
            </a:r>
            <a:br>
              <a:rPr lang="en-US" b="1" dirty="0"/>
            </a:br>
            <a:r>
              <a:rPr lang="en-US" b="1" dirty="0"/>
              <a:t>8:45am – 4:45pm</a:t>
            </a:r>
            <a:br>
              <a:rPr lang="en-US" b="1" dirty="0"/>
            </a:br>
            <a:r>
              <a:rPr lang="en-US" b="1" dirty="0"/>
              <a:t>Located on the 1st floor</a:t>
            </a:r>
          </a:p>
          <a:p>
            <a:r>
              <a:rPr lang="en-US" b="1" dirty="0"/>
              <a:t>B</a:t>
            </a:r>
            <a:r>
              <a:rPr lang="en-US" b="1" dirty="0" smtClean="0"/>
              <a:t>ring </a:t>
            </a:r>
            <a:r>
              <a:rPr lang="en-US" b="1" dirty="0"/>
              <a:t>a form of photo identification that includes your name (cannot be a photo copy) with you when visiting ESE.</a:t>
            </a:r>
          </a:p>
          <a:p>
            <a:endParaRPr lang="en-US" dirty="0"/>
          </a:p>
        </p:txBody>
      </p:sp>
    </p:spTree>
    <p:extLst>
      <p:ext uri="{BB962C8B-B14F-4D97-AF65-F5344CB8AC3E}">
        <p14:creationId xmlns:p14="http://schemas.microsoft.com/office/powerpoint/2010/main" val="358563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2269" y="3244334"/>
            <a:ext cx="5674951" cy="646331"/>
          </a:xfrm>
          <a:prstGeom prst="rect">
            <a:avLst/>
          </a:prstGeom>
        </p:spPr>
        <p:txBody>
          <a:bodyPr wrap="none">
            <a:spAutoFit/>
          </a:bodyPr>
          <a:lstStyle/>
          <a:p>
            <a:r>
              <a:rPr lang="en-US" b="1" dirty="0">
                <a:hlinkClick r:id="rId2"/>
              </a:rPr>
              <a:t>http://</a:t>
            </a:r>
            <a:r>
              <a:rPr lang="en-US" b="1" dirty="0" smtClean="0">
                <a:hlinkClick r:id="rId2"/>
              </a:rPr>
              <a:t>www.doe.mass.edu/EducatorsAdmins.html</a:t>
            </a:r>
            <a:endParaRPr lang="en-US" b="1" dirty="0" smtClean="0"/>
          </a:p>
          <a:p>
            <a:endParaRPr lang="en-US" b="1" dirty="0"/>
          </a:p>
        </p:txBody>
      </p:sp>
    </p:spTree>
    <p:extLst>
      <p:ext uri="{BB962C8B-B14F-4D97-AF65-F5344CB8AC3E}">
        <p14:creationId xmlns:p14="http://schemas.microsoft.com/office/powerpoint/2010/main" val="925366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172</TotalTime>
  <Words>409</Words>
  <Application>Microsoft Office PowerPoint</Application>
  <PresentationFormat>Widescreen</PresentationFormat>
  <Paragraphs>67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Wingdings 3</vt:lpstr>
      <vt:lpstr>Wisp</vt:lpstr>
      <vt:lpstr>The Multi-Step Teacher Licensure Process in Massachusetts</vt:lpstr>
      <vt:lpstr>Steps of the Licensure Process</vt:lpstr>
      <vt:lpstr>Provisional License – Basic Qualifications</vt:lpstr>
      <vt:lpstr>MTEL</vt:lpstr>
      <vt:lpstr>Initial License – The Pedagogy</vt:lpstr>
      <vt:lpstr>Professional License</vt:lpstr>
      <vt:lpstr>License Renewal</vt:lpstr>
      <vt:lpstr>Contact DESE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Multi-Step Teacher Licensure Process in Massachusetts</dc:title>
  <dc:creator>Katherine Natale</dc:creator>
  <cp:lastModifiedBy>Katherine Natale</cp:lastModifiedBy>
  <cp:revision>33</cp:revision>
  <cp:lastPrinted>2018-11-28T17:25:21Z</cp:lastPrinted>
  <dcterms:created xsi:type="dcterms:W3CDTF">2018-11-12T16:24:55Z</dcterms:created>
  <dcterms:modified xsi:type="dcterms:W3CDTF">2018-12-01T20:07:01Z</dcterms:modified>
</cp:coreProperties>
</file>